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6" r:id="rId3"/>
    <p:sldId id="267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8" r:id="rId12"/>
    <p:sldId id="264" r:id="rId13"/>
    <p:sldId id="265" r:id="rId14"/>
    <p:sldId id="270" r:id="rId15"/>
    <p:sldId id="271" r:id="rId16"/>
    <p:sldId id="272" r:id="rId17"/>
    <p:sldId id="273" r:id="rId18"/>
    <p:sldId id="269" r:id="rId1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2829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082CB60-BAE1-789C-D940-5E8E2E05C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1D1B670-A1E3-DD03-E866-BF6DD0A1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CC4E6E3-4B1F-2500-9DB1-1420123BC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1ED617-B067-456C-8DE2-8FC01E7DAC00}" type="slidenum">
              <a:rPr lang="en-US" altLang="es-AR"/>
              <a:pPr/>
              <a:t>‹Nº›</a:t>
            </a:fld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1026764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917621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Introducción a las Bases de Datos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6350437" y="4417219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Una base de datos es una colección organizada de información estructurada que se almacena y se puede acceder de forma rápida y eficiente.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6350437" y="5898475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F23EE5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98074" y="6047184"/>
            <a:ext cx="99655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dirty="0">
                <a:solidFill>
                  <a:srgbClr val="3C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</a:t>
            </a:r>
            <a:endParaRPr lang="en-US" sz="768" dirty="0"/>
          </a:p>
        </p:txBody>
      </p:sp>
      <p:sp>
        <p:nvSpPr>
          <p:cNvPr id="9" name="Text 6"/>
          <p:cNvSpPr/>
          <p:nvPr/>
        </p:nvSpPr>
        <p:spPr>
          <a:xfrm>
            <a:off x="6868716" y="5880021"/>
            <a:ext cx="2955250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Enrique Fernandez</a:t>
            </a:r>
            <a:endParaRPr lang="en-US" sz="2430" dirty="0"/>
          </a:p>
        </p:txBody>
      </p:sp>
      <p:pic>
        <p:nvPicPr>
          <p:cNvPr id="10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9244" y="1328737"/>
            <a:ext cx="7210068" cy="5528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54"/>
              </a:lnSpc>
              <a:buNone/>
            </a:pPr>
            <a:r>
              <a:rPr lang="en-US" sz="3483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Funciones Principales de un SGBD</a:t>
            </a:r>
            <a:endParaRPr lang="en-US" sz="3483" dirty="0"/>
          </a:p>
        </p:txBody>
      </p:sp>
      <p:sp>
        <p:nvSpPr>
          <p:cNvPr id="6" name="Text 3"/>
          <p:cNvSpPr/>
          <p:nvPr/>
        </p:nvSpPr>
        <p:spPr>
          <a:xfrm>
            <a:off x="619244" y="2146935"/>
            <a:ext cx="7905512" cy="283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9"/>
              </a:lnSpc>
              <a:buNone/>
            </a:pPr>
            <a:r>
              <a:rPr lang="en-US" sz="1393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SGBD desempeñan funciones esenciales para la gestión de información.</a:t>
            </a:r>
            <a:endParaRPr lang="en-US" sz="1393" dirty="0"/>
          </a:p>
        </p:txBody>
      </p:sp>
      <p:sp>
        <p:nvSpPr>
          <p:cNvPr id="7" name="Shape 4"/>
          <p:cNvSpPr/>
          <p:nvPr/>
        </p:nvSpPr>
        <p:spPr>
          <a:xfrm>
            <a:off x="619244" y="2827853"/>
            <a:ext cx="398026" cy="398026"/>
          </a:xfrm>
          <a:prstGeom prst="roundRect">
            <a:avLst>
              <a:gd name="adj" fmla="val 13336"/>
            </a:avLst>
          </a:prstGeom>
          <a:solidFill>
            <a:srgbClr val="F6F0E4"/>
          </a:solidFill>
          <a:ln/>
        </p:spPr>
      </p:sp>
      <p:sp>
        <p:nvSpPr>
          <p:cNvPr id="8" name="Text 5"/>
          <p:cNvSpPr/>
          <p:nvPr/>
        </p:nvSpPr>
        <p:spPr>
          <a:xfrm>
            <a:off x="756047" y="2894171"/>
            <a:ext cx="124420" cy="2653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0"/>
              </a:lnSpc>
              <a:buNone/>
            </a:pPr>
            <a:r>
              <a:rPr lang="en-US" sz="209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1</a:t>
            </a:r>
            <a:endParaRPr lang="en-US" sz="2090" dirty="0"/>
          </a:p>
        </p:txBody>
      </p:sp>
      <p:sp>
        <p:nvSpPr>
          <p:cNvPr id="9" name="Text 6"/>
          <p:cNvSpPr/>
          <p:nvPr/>
        </p:nvSpPr>
        <p:spPr>
          <a:xfrm>
            <a:off x="1194197" y="2827853"/>
            <a:ext cx="2211586" cy="276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74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Definición de datos</a:t>
            </a:r>
            <a:endParaRPr lang="en-US" sz="1741" dirty="0"/>
          </a:p>
        </p:txBody>
      </p:sp>
      <p:sp>
        <p:nvSpPr>
          <p:cNvPr id="10" name="Text 7"/>
          <p:cNvSpPr/>
          <p:nvPr/>
        </p:nvSpPr>
        <p:spPr>
          <a:xfrm>
            <a:off x="1194197" y="3210401"/>
            <a:ext cx="7330559" cy="5660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29"/>
              </a:lnSpc>
              <a:buNone/>
            </a:pPr>
            <a:r>
              <a:rPr lang="en-US" sz="1393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Permite definir la estructura de la base de datos, incluyendo las tablas, las columnas y los tipos de datos.</a:t>
            </a:r>
            <a:endParaRPr lang="en-US" sz="1393" dirty="0"/>
          </a:p>
        </p:txBody>
      </p:sp>
      <p:sp>
        <p:nvSpPr>
          <p:cNvPr id="11" name="Shape 8"/>
          <p:cNvSpPr/>
          <p:nvPr/>
        </p:nvSpPr>
        <p:spPr>
          <a:xfrm>
            <a:off x="619244" y="4152305"/>
            <a:ext cx="398026" cy="398026"/>
          </a:xfrm>
          <a:prstGeom prst="roundRect">
            <a:avLst>
              <a:gd name="adj" fmla="val 13336"/>
            </a:avLst>
          </a:prstGeom>
          <a:solidFill>
            <a:srgbClr val="F6F0E4"/>
          </a:solidFill>
          <a:ln/>
        </p:spPr>
      </p:sp>
      <p:sp>
        <p:nvSpPr>
          <p:cNvPr id="12" name="Text 9"/>
          <p:cNvSpPr/>
          <p:nvPr/>
        </p:nvSpPr>
        <p:spPr>
          <a:xfrm>
            <a:off x="744498" y="4218623"/>
            <a:ext cx="147518" cy="2653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0"/>
              </a:lnSpc>
              <a:buNone/>
            </a:pPr>
            <a:r>
              <a:rPr lang="en-US" sz="209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2</a:t>
            </a:r>
            <a:endParaRPr lang="en-US" sz="2090" dirty="0"/>
          </a:p>
        </p:txBody>
      </p:sp>
      <p:sp>
        <p:nvSpPr>
          <p:cNvPr id="13" name="Text 10"/>
          <p:cNvSpPr/>
          <p:nvPr/>
        </p:nvSpPr>
        <p:spPr>
          <a:xfrm>
            <a:off x="1194197" y="4152305"/>
            <a:ext cx="2483168" cy="276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74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Manipulación de datos</a:t>
            </a:r>
            <a:endParaRPr lang="en-US" sz="1741" dirty="0"/>
          </a:p>
        </p:txBody>
      </p:sp>
      <p:sp>
        <p:nvSpPr>
          <p:cNvPr id="14" name="Text 11"/>
          <p:cNvSpPr/>
          <p:nvPr/>
        </p:nvSpPr>
        <p:spPr>
          <a:xfrm>
            <a:off x="1194197" y="4534853"/>
            <a:ext cx="7330559" cy="283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9"/>
              </a:lnSpc>
              <a:buNone/>
            </a:pPr>
            <a:r>
              <a:rPr lang="en-US" sz="1393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Proporciona herramientas para agregar, modificar y eliminar datos en la base de datos.</a:t>
            </a:r>
            <a:endParaRPr lang="en-US" sz="1393" dirty="0"/>
          </a:p>
        </p:txBody>
      </p:sp>
      <p:sp>
        <p:nvSpPr>
          <p:cNvPr id="15" name="Shape 12"/>
          <p:cNvSpPr/>
          <p:nvPr/>
        </p:nvSpPr>
        <p:spPr>
          <a:xfrm>
            <a:off x="619244" y="5193744"/>
            <a:ext cx="398026" cy="398026"/>
          </a:xfrm>
          <a:prstGeom prst="roundRect">
            <a:avLst>
              <a:gd name="adj" fmla="val 13336"/>
            </a:avLst>
          </a:prstGeom>
          <a:solidFill>
            <a:srgbClr val="F6F0E4"/>
          </a:solidFill>
          <a:ln/>
        </p:spPr>
      </p:sp>
      <p:sp>
        <p:nvSpPr>
          <p:cNvPr id="16" name="Text 13"/>
          <p:cNvSpPr/>
          <p:nvPr/>
        </p:nvSpPr>
        <p:spPr>
          <a:xfrm>
            <a:off x="743664" y="5260062"/>
            <a:ext cx="149185" cy="2653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0"/>
              </a:lnSpc>
              <a:buNone/>
            </a:pPr>
            <a:r>
              <a:rPr lang="en-US" sz="209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3</a:t>
            </a:r>
            <a:endParaRPr lang="en-US" sz="2090" dirty="0"/>
          </a:p>
        </p:txBody>
      </p:sp>
      <p:sp>
        <p:nvSpPr>
          <p:cNvPr id="17" name="Text 14"/>
          <p:cNvSpPr/>
          <p:nvPr/>
        </p:nvSpPr>
        <p:spPr>
          <a:xfrm>
            <a:off x="1194197" y="5193744"/>
            <a:ext cx="2211586" cy="276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74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Control de datos</a:t>
            </a:r>
            <a:endParaRPr lang="en-US" sz="1741" dirty="0"/>
          </a:p>
        </p:txBody>
      </p:sp>
      <p:sp>
        <p:nvSpPr>
          <p:cNvPr id="18" name="Text 15"/>
          <p:cNvSpPr/>
          <p:nvPr/>
        </p:nvSpPr>
        <p:spPr>
          <a:xfrm>
            <a:off x="1194197" y="5576292"/>
            <a:ext cx="7330559" cy="283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9"/>
              </a:lnSpc>
              <a:buNone/>
            </a:pPr>
            <a:r>
              <a:rPr lang="en-US" sz="1393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Gestiona el acceso a los datos, la integridad de la información y las transacciones.</a:t>
            </a:r>
            <a:endParaRPr lang="en-US" sz="1393" dirty="0"/>
          </a:p>
        </p:txBody>
      </p:sp>
      <p:sp>
        <p:nvSpPr>
          <p:cNvPr id="19" name="Shape 16"/>
          <p:cNvSpPr/>
          <p:nvPr/>
        </p:nvSpPr>
        <p:spPr>
          <a:xfrm>
            <a:off x="619244" y="6235184"/>
            <a:ext cx="398026" cy="398026"/>
          </a:xfrm>
          <a:prstGeom prst="roundRect">
            <a:avLst>
              <a:gd name="adj" fmla="val 13336"/>
            </a:avLst>
          </a:prstGeom>
          <a:solidFill>
            <a:srgbClr val="F6F0E4"/>
          </a:solidFill>
          <a:ln/>
        </p:spPr>
      </p:sp>
      <p:sp>
        <p:nvSpPr>
          <p:cNvPr id="20" name="Text 17"/>
          <p:cNvSpPr/>
          <p:nvPr/>
        </p:nvSpPr>
        <p:spPr>
          <a:xfrm>
            <a:off x="732830" y="6301502"/>
            <a:ext cx="170855" cy="2653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0"/>
              </a:lnSpc>
              <a:buNone/>
            </a:pPr>
            <a:r>
              <a:rPr lang="en-US" sz="209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4</a:t>
            </a:r>
            <a:endParaRPr lang="en-US" sz="2090" dirty="0"/>
          </a:p>
        </p:txBody>
      </p:sp>
      <p:sp>
        <p:nvSpPr>
          <p:cNvPr id="21" name="Text 18"/>
          <p:cNvSpPr/>
          <p:nvPr/>
        </p:nvSpPr>
        <p:spPr>
          <a:xfrm>
            <a:off x="1194197" y="6235184"/>
            <a:ext cx="2211586" cy="276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74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Seguridad de datos</a:t>
            </a:r>
            <a:endParaRPr lang="en-US" sz="1741" dirty="0"/>
          </a:p>
        </p:txBody>
      </p:sp>
      <p:sp>
        <p:nvSpPr>
          <p:cNvPr id="22" name="Text 19"/>
          <p:cNvSpPr/>
          <p:nvPr/>
        </p:nvSpPr>
        <p:spPr>
          <a:xfrm>
            <a:off x="1194197" y="6617732"/>
            <a:ext cx="7330559" cy="283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9"/>
              </a:lnSpc>
              <a:buNone/>
            </a:pPr>
            <a:r>
              <a:rPr lang="en-US" sz="1393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Implementa mecanismos para proteger la información de accesos no autorizados.</a:t>
            </a:r>
            <a:endParaRPr lang="en-US" sz="1393" dirty="0"/>
          </a:p>
        </p:txBody>
      </p:sp>
      <p:pic>
        <p:nvPicPr>
          <p:cNvPr id="23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9D6DA34-9625-A4D8-01CD-3345DA8D1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481" y="928243"/>
            <a:ext cx="11555438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47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5244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56435" y="3150037"/>
            <a:ext cx="10717530" cy="12263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28"/>
              </a:lnSpc>
              <a:buNone/>
            </a:pPr>
            <a:r>
              <a:rPr lang="en-US" sz="3862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Tipos de SGBD: Relacionales, NoSQL, Objeto-Relacionales</a:t>
            </a:r>
            <a:endParaRPr lang="en-US" sz="3862" dirty="0"/>
          </a:p>
        </p:txBody>
      </p:sp>
      <p:sp>
        <p:nvSpPr>
          <p:cNvPr id="6" name="Text 3"/>
          <p:cNvSpPr/>
          <p:nvPr/>
        </p:nvSpPr>
        <p:spPr>
          <a:xfrm>
            <a:off x="1956435" y="4670584"/>
            <a:ext cx="10717530" cy="313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72"/>
              </a:lnSpc>
              <a:buNone/>
            </a:pPr>
            <a:r>
              <a:rPr lang="en-US" sz="1545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SGBD se clasifican en diferentes tipos, cada uno con características y usos específicos.</a:t>
            </a:r>
            <a:endParaRPr lang="en-US" sz="154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435" y="5205055"/>
            <a:ext cx="3572470" cy="78474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52531" y="6284000"/>
            <a:ext cx="2452449" cy="3065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4"/>
              </a:lnSpc>
              <a:buNone/>
            </a:pPr>
            <a:r>
              <a:rPr lang="en-US" sz="193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Relacionales</a:t>
            </a:r>
            <a:endParaRPr lang="en-US" sz="1931" dirty="0"/>
          </a:p>
        </p:txBody>
      </p:sp>
      <p:sp>
        <p:nvSpPr>
          <p:cNvPr id="9" name="Text 5"/>
          <p:cNvSpPr/>
          <p:nvPr/>
        </p:nvSpPr>
        <p:spPr>
          <a:xfrm>
            <a:off x="2152531" y="6708219"/>
            <a:ext cx="3180278" cy="627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2"/>
              </a:lnSpc>
              <a:buNone/>
            </a:pPr>
            <a:r>
              <a:rPr lang="en-US" sz="1545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Basados en el modelo relacional, utilizan tablas con filas y columnas.</a:t>
            </a:r>
            <a:endParaRPr lang="en-US" sz="1545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905" y="5205055"/>
            <a:ext cx="3572470" cy="78474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725001" y="6284000"/>
            <a:ext cx="2452449" cy="3065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4"/>
              </a:lnSpc>
              <a:buNone/>
            </a:pPr>
            <a:r>
              <a:rPr lang="en-US" sz="193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NoSQL</a:t>
            </a:r>
            <a:endParaRPr lang="en-US" sz="1931" dirty="0"/>
          </a:p>
        </p:txBody>
      </p:sp>
      <p:sp>
        <p:nvSpPr>
          <p:cNvPr id="12" name="Text 7"/>
          <p:cNvSpPr/>
          <p:nvPr/>
        </p:nvSpPr>
        <p:spPr>
          <a:xfrm>
            <a:off x="5725001" y="6708219"/>
            <a:ext cx="3180278" cy="627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2"/>
              </a:lnSpc>
              <a:buNone/>
            </a:pPr>
            <a:r>
              <a:rPr lang="en-US" sz="1545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Flexibles para almacenar datos no estructurados o semiestructurados.</a:t>
            </a:r>
            <a:endParaRPr lang="en-US" sz="1545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1376" y="5205055"/>
            <a:ext cx="3572589" cy="78474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297472" y="6284000"/>
            <a:ext cx="2452449" cy="3065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14"/>
              </a:lnSpc>
              <a:buNone/>
            </a:pPr>
            <a:r>
              <a:rPr lang="en-US" sz="193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Objeto-Relacionales</a:t>
            </a:r>
            <a:endParaRPr lang="en-US" sz="1931" dirty="0"/>
          </a:p>
        </p:txBody>
      </p:sp>
      <p:sp>
        <p:nvSpPr>
          <p:cNvPr id="15" name="Text 9"/>
          <p:cNvSpPr/>
          <p:nvPr/>
        </p:nvSpPr>
        <p:spPr>
          <a:xfrm>
            <a:off x="9297472" y="6708219"/>
            <a:ext cx="3180398" cy="627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2"/>
              </a:lnSpc>
              <a:buNone/>
            </a:pPr>
            <a:r>
              <a:rPr lang="en-US" sz="1545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Combinan la estructuración relacional con la orientación a objetos.</a:t>
            </a:r>
            <a:endParaRPr lang="en-US" sz="1545" dirty="0"/>
          </a:p>
        </p:txBody>
      </p:sp>
      <p:pic>
        <p:nvPicPr>
          <p:cNvPr id="16" name="Image 4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7321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37153" y="3505319"/>
            <a:ext cx="8089821" cy="7181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56"/>
              </a:lnSpc>
              <a:buNone/>
            </a:pPr>
            <a:r>
              <a:rPr lang="en-US" sz="4525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Ejemplos de SGBD Populares</a:t>
            </a:r>
            <a:endParaRPr lang="en-US" sz="4525" dirty="0"/>
          </a:p>
        </p:txBody>
      </p:sp>
      <p:sp>
        <p:nvSpPr>
          <p:cNvPr id="6" name="Text 3"/>
          <p:cNvSpPr/>
          <p:nvPr/>
        </p:nvSpPr>
        <p:spPr>
          <a:xfrm>
            <a:off x="1037153" y="4568190"/>
            <a:ext cx="12556093" cy="3677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96"/>
              </a:lnSpc>
              <a:buNone/>
            </a:pPr>
            <a:r>
              <a:rPr lang="en-US" sz="181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Existen diversos SGBD populares utilizados en diferentes aplicaciones.</a:t>
            </a:r>
            <a:endParaRPr lang="en-US" sz="181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153" y="5194459"/>
            <a:ext cx="574596" cy="57459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37153" y="5998845"/>
            <a:ext cx="2873216" cy="359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28"/>
              </a:lnSpc>
              <a:buNone/>
            </a:pPr>
            <a:r>
              <a:rPr lang="en-US" sz="2262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MySQL</a:t>
            </a:r>
            <a:endParaRPr lang="en-US" sz="2262" dirty="0"/>
          </a:p>
        </p:txBody>
      </p:sp>
      <p:sp>
        <p:nvSpPr>
          <p:cNvPr id="9" name="Text 5"/>
          <p:cNvSpPr/>
          <p:nvPr/>
        </p:nvSpPr>
        <p:spPr>
          <a:xfrm>
            <a:off x="1037153" y="6495812"/>
            <a:ext cx="2880479" cy="11033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96"/>
              </a:lnSpc>
              <a:buNone/>
            </a:pPr>
            <a:r>
              <a:rPr lang="en-US" sz="181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SGBD de código abierto, muy popular para aplicaciones web.</a:t>
            </a:r>
            <a:endParaRPr lang="en-US" sz="181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318" y="5194459"/>
            <a:ext cx="574596" cy="57459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262318" y="5998845"/>
            <a:ext cx="2873216" cy="359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28"/>
              </a:lnSpc>
              <a:buNone/>
            </a:pPr>
            <a:r>
              <a:rPr lang="en-US" sz="2262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PostgreSQL</a:t>
            </a:r>
            <a:endParaRPr lang="en-US" sz="2262" dirty="0"/>
          </a:p>
        </p:txBody>
      </p:sp>
      <p:sp>
        <p:nvSpPr>
          <p:cNvPr id="12" name="Text 7"/>
          <p:cNvSpPr/>
          <p:nvPr/>
        </p:nvSpPr>
        <p:spPr>
          <a:xfrm>
            <a:off x="4262318" y="6495812"/>
            <a:ext cx="2880479" cy="7355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96"/>
              </a:lnSpc>
              <a:buNone/>
            </a:pPr>
            <a:r>
              <a:rPr lang="en-US" sz="181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SGBD de código abierto con características avanzadas.</a:t>
            </a:r>
            <a:endParaRPr lang="en-US" sz="181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7483" y="5194459"/>
            <a:ext cx="574596" cy="57459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87483" y="5998845"/>
            <a:ext cx="2873216" cy="359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28"/>
              </a:lnSpc>
              <a:buNone/>
            </a:pPr>
            <a:r>
              <a:rPr lang="en-US" sz="2262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MongoDB</a:t>
            </a:r>
            <a:endParaRPr lang="en-US" sz="2262" dirty="0"/>
          </a:p>
        </p:txBody>
      </p:sp>
      <p:sp>
        <p:nvSpPr>
          <p:cNvPr id="15" name="Text 9"/>
          <p:cNvSpPr/>
          <p:nvPr/>
        </p:nvSpPr>
        <p:spPr>
          <a:xfrm>
            <a:off x="7487483" y="6495812"/>
            <a:ext cx="2880479" cy="7355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96"/>
              </a:lnSpc>
              <a:buNone/>
            </a:pPr>
            <a:r>
              <a:rPr lang="en-US" sz="181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SGBD NoSQL, flexible para datos no estructurados.</a:t>
            </a:r>
            <a:endParaRPr lang="en-US" sz="181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2648" y="5194459"/>
            <a:ext cx="574596" cy="57459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0712648" y="5998845"/>
            <a:ext cx="2873216" cy="359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28"/>
              </a:lnSpc>
              <a:buNone/>
            </a:pPr>
            <a:r>
              <a:rPr lang="en-US" sz="2262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Oracle</a:t>
            </a:r>
            <a:endParaRPr lang="en-US" sz="2262" dirty="0"/>
          </a:p>
        </p:txBody>
      </p:sp>
      <p:sp>
        <p:nvSpPr>
          <p:cNvPr id="18" name="Text 11"/>
          <p:cNvSpPr/>
          <p:nvPr/>
        </p:nvSpPr>
        <p:spPr>
          <a:xfrm>
            <a:off x="10712648" y="6495812"/>
            <a:ext cx="2880598" cy="11033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96"/>
              </a:lnSpc>
              <a:buNone/>
            </a:pPr>
            <a:r>
              <a:rPr lang="en-US" sz="181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SGBD propietario, ampliamente utilizado en empresas.</a:t>
            </a:r>
            <a:endParaRPr lang="en-US" sz="1810" dirty="0"/>
          </a:p>
        </p:txBody>
      </p:sp>
      <p:pic>
        <p:nvPicPr>
          <p:cNvPr id="19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9" name="Rectangle 31">
            <a:extLst>
              <a:ext uri="{FF2B5EF4-FFF2-40B4-BE49-F238E27FC236}">
                <a16:creationId xmlns:a16="http://schemas.microsoft.com/office/drawing/2014/main" id="{82BA16B0-1F58-8B94-CF8F-BBCACEA16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3120" y="628651"/>
            <a:ext cx="10424160" cy="7326630"/>
          </a:xfrm>
          <a:prstGeom prst="rect">
            <a:avLst/>
          </a:prstGeom>
          <a:noFill/>
          <a:ln w="5715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27050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54100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81150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06613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38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10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782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354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s-AR" sz="2880" b="1"/>
          </a:p>
        </p:txBody>
      </p:sp>
      <p:sp>
        <p:nvSpPr>
          <p:cNvPr id="27680" name="Text Box 32">
            <a:extLst>
              <a:ext uri="{FF2B5EF4-FFF2-40B4-BE49-F238E27FC236}">
                <a16:creationId xmlns:a16="http://schemas.microsoft.com/office/drawing/2014/main" id="{87A8E9C5-EA45-6F6F-A2CB-8D14BA85B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120" y="731521"/>
            <a:ext cx="3933826" cy="1161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6428" tIns="63215" rIns="126428" bIns="63215">
            <a:spAutoFit/>
          </a:bodyPr>
          <a:lstStyle>
            <a:lvl1pPr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27050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54100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81150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06613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38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10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782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354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_tradnl" altLang="es-AR" sz="3360" b="1">
                <a:solidFill>
                  <a:srgbClr val="FF3300"/>
                </a:solidFill>
              </a:rPr>
              <a:t>SISTEMA DE BASES DE DATOS</a:t>
            </a:r>
          </a:p>
        </p:txBody>
      </p:sp>
      <p:sp>
        <p:nvSpPr>
          <p:cNvPr id="27681" name="Rectangle 33">
            <a:extLst>
              <a:ext uri="{FF2B5EF4-FFF2-40B4-BE49-F238E27FC236}">
                <a16:creationId xmlns:a16="http://schemas.microsoft.com/office/drawing/2014/main" id="{207B52F0-46B2-2B39-3E6A-92CBB7EBE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6480" y="914400"/>
            <a:ext cx="5974080" cy="800100"/>
          </a:xfrm>
          <a:prstGeom prst="rect">
            <a:avLst/>
          </a:prstGeom>
          <a:noFill/>
          <a:ln w="5715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27050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54100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81150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06613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38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10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782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354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s-ES_tradnl" altLang="es-AR" sz="2880" b="1"/>
              <a:t>Programas de Aplicación / Consultas</a:t>
            </a:r>
          </a:p>
        </p:txBody>
      </p:sp>
      <p:sp>
        <p:nvSpPr>
          <p:cNvPr id="27682" name="Rectangle 34">
            <a:extLst>
              <a:ext uri="{FF2B5EF4-FFF2-40B4-BE49-F238E27FC236}">
                <a16:creationId xmlns:a16="http://schemas.microsoft.com/office/drawing/2014/main" id="{86567250-A4AC-8741-20B5-40E58B197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3671" y="2150746"/>
            <a:ext cx="9467850" cy="3072764"/>
          </a:xfrm>
          <a:prstGeom prst="rect">
            <a:avLst/>
          </a:prstGeom>
          <a:noFill/>
          <a:ln w="5715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 sz="2160"/>
          </a:p>
        </p:txBody>
      </p:sp>
      <p:sp>
        <p:nvSpPr>
          <p:cNvPr id="27683" name="Text Box 35">
            <a:extLst>
              <a:ext uri="{FF2B5EF4-FFF2-40B4-BE49-F238E27FC236}">
                <a16:creationId xmlns:a16="http://schemas.microsoft.com/office/drawing/2014/main" id="{DDF97051-9B3B-6F95-7DE1-E99CE49A4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8456" y="2286000"/>
            <a:ext cx="2790824" cy="644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6428" tIns="63215" rIns="126428" bIns="63215">
            <a:spAutoFit/>
          </a:bodyPr>
          <a:lstStyle>
            <a:lvl1pPr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27050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54100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81150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06613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38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10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782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354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_tradnl" altLang="es-AR" sz="3360" b="1" dirty="0">
                <a:solidFill>
                  <a:srgbClr val="FF3300"/>
                </a:solidFill>
              </a:rPr>
              <a:t> SGBD</a:t>
            </a:r>
          </a:p>
        </p:txBody>
      </p:sp>
      <p:sp>
        <p:nvSpPr>
          <p:cNvPr id="27684" name="Rectangle 36">
            <a:extLst>
              <a:ext uri="{FF2B5EF4-FFF2-40B4-BE49-F238E27FC236}">
                <a16:creationId xmlns:a16="http://schemas.microsoft.com/office/drawing/2014/main" id="{2A69112B-FD4E-5780-8715-70B17F6D7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3076" y="2632710"/>
            <a:ext cx="4939664" cy="935356"/>
          </a:xfrm>
          <a:prstGeom prst="rect">
            <a:avLst/>
          </a:prstGeom>
          <a:noFill/>
          <a:ln w="5715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27050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54100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81150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06613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38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10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782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354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s-ES_tradnl" altLang="es-AR" sz="2880" b="1"/>
              <a:t>Software para procesar</a:t>
            </a:r>
          </a:p>
          <a:p>
            <a:pPr algn="ctr"/>
            <a:r>
              <a:rPr lang="es-ES_tradnl" altLang="es-AR" sz="2880" b="1"/>
              <a:t>consultas / programas</a:t>
            </a:r>
          </a:p>
        </p:txBody>
      </p:sp>
      <p:sp>
        <p:nvSpPr>
          <p:cNvPr id="27685" name="Rectangle 37">
            <a:extLst>
              <a:ext uri="{FF2B5EF4-FFF2-40B4-BE49-F238E27FC236}">
                <a16:creationId xmlns:a16="http://schemas.microsoft.com/office/drawing/2014/main" id="{6663BC05-4B03-87E6-F56F-A1E9EF663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750" y="3905251"/>
            <a:ext cx="4937760" cy="933450"/>
          </a:xfrm>
          <a:prstGeom prst="rect">
            <a:avLst/>
          </a:prstGeom>
          <a:noFill/>
          <a:ln w="5715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27050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54100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81150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06613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38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10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782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354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s-ES_tradnl" altLang="es-AR" sz="2880" b="1"/>
              <a:t>Software para tener acceso</a:t>
            </a:r>
          </a:p>
          <a:p>
            <a:pPr algn="ctr"/>
            <a:r>
              <a:rPr lang="es-ES_tradnl" altLang="es-AR" sz="2880" b="1"/>
              <a:t> a los datos almacenados</a:t>
            </a:r>
          </a:p>
        </p:txBody>
      </p:sp>
      <p:grpSp>
        <p:nvGrpSpPr>
          <p:cNvPr id="27686" name="Group 38">
            <a:extLst>
              <a:ext uri="{FF2B5EF4-FFF2-40B4-BE49-F238E27FC236}">
                <a16:creationId xmlns:a16="http://schemas.microsoft.com/office/drawing/2014/main" id="{C05107EB-42E2-CDF1-0A6D-05F32C9DBD60}"/>
              </a:ext>
            </a:extLst>
          </p:cNvPr>
          <p:cNvGrpSpPr>
            <a:grpSpLocks/>
          </p:cNvGrpSpPr>
          <p:nvPr/>
        </p:nvGrpSpPr>
        <p:grpSpPr bwMode="auto">
          <a:xfrm>
            <a:off x="3474720" y="5760720"/>
            <a:ext cx="3627120" cy="2040256"/>
            <a:chOff x="1200" y="3552"/>
            <a:chExt cx="816" cy="1056"/>
          </a:xfrm>
        </p:grpSpPr>
        <p:sp>
          <p:nvSpPr>
            <p:cNvPr id="27687" name="Oval 39">
              <a:extLst>
                <a:ext uri="{FF2B5EF4-FFF2-40B4-BE49-F238E27FC236}">
                  <a16:creationId xmlns:a16="http://schemas.microsoft.com/office/drawing/2014/main" id="{56EE8B14-A517-56BA-AE86-28F4AA50E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3552"/>
              <a:ext cx="816" cy="192"/>
            </a:xfrm>
            <a:prstGeom prst="ellipse">
              <a:avLst/>
            </a:prstGeom>
            <a:noFill/>
            <a:ln w="635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 sz="2160"/>
            </a:p>
          </p:txBody>
        </p:sp>
        <p:sp>
          <p:nvSpPr>
            <p:cNvPr id="27688" name="Line 40">
              <a:extLst>
                <a:ext uri="{FF2B5EF4-FFF2-40B4-BE49-F238E27FC236}">
                  <a16:creationId xmlns:a16="http://schemas.microsoft.com/office/drawing/2014/main" id="{051B8591-D8EC-A867-2240-12AA1B658D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3648"/>
              <a:ext cx="0" cy="864"/>
            </a:xfrm>
            <a:prstGeom prst="line">
              <a:avLst/>
            </a:prstGeom>
            <a:noFill/>
            <a:ln w="635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 sz="2160"/>
            </a:p>
          </p:txBody>
        </p:sp>
        <p:sp>
          <p:nvSpPr>
            <p:cNvPr id="27689" name="Line 41">
              <a:extLst>
                <a:ext uri="{FF2B5EF4-FFF2-40B4-BE49-F238E27FC236}">
                  <a16:creationId xmlns:a16="http://schemas.microsoft.com/office/drawing/2014/main" id="{42F6D415-A537-054E-FE7F-11422A386D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3648"/>
              <a:ext cx="0" cy="864"/>
            </a:xfrm>
            <a:prstGeom prst="line">
              <a:avLst/>
            </a:prstGeom>
            <a:noFill/>
            <a:ln w="635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 sz="2160"/>
            </a:p>
          </p:txBody>
        </p:sp>
        <p:sp>
          <p:nvSpPr>
            <p:cNvPr id="27690" name="Oval 42">
              <a:extLst>
                <a:ext uri="{FF2B5EF4-FFF2-40B4-BE49-F238E27FC236}">
                  <a16:creationId xmlns:a16="http://schemas.microsoft.com/office/drawing/2014/main" id="{D27C4747-AC5C-19AB-E1AD-06B97DA55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4416"/>
              <a:ext cx="816" cy="192"/>
            </a:xfrm>
            <a:prstGeom prst="ellipse">
              <a:avLst/>
            </a:prstGeom>
            <a:noFill/>
            <a:ln w="635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 sz="2160"/>
            </a:p>
          </p:txBody>
        </p:sp>
      </p:grpSp>
      <p:sp>
        <p:nvSpPr>
          <p:cNvPr id="27691" name="Text Box 43">
            <a:extLst>
              <a:ext uri="{FF2B5EF4-FFF2-40B4-BE49-F238E27FC236}">
                <a16:creationId xmlns:a16="http://schemas.microsoft.com/office/drawing/2014/main" id="{F58D1C9A-00D3-D16C-066B-0AFEF73FDA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866" y="6242686"/>
            <a:ext cx="3709034" cy="1678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6428" tIns="63215" rIns="126428" bIns="63215">
            <a:spAutoFit/>
          </a:bodyPr>
          <a:lstStyle>
            <a:lvl1pPr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27050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54100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81150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06613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38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10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782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354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ES_tradnl" altLang="es-AR" sz="2880" b="1"/>
              <a:t>Definición de la base de datos almacenada</a:t>
            </a:r>
          </a:p>
          <a:p>
            <a:pPr algn="ctr">
              <a:spcBef>
                <a:spcPct val="50000"/>
              </a:spcBef>
            </a:pPr>
            <a:r>
              <a:rPr lang="es-ES_tradnl" altLang="es-AR" sz="2880" b="1"/>
              <a:t>(metadatos)</a:t>
            </a:r>
          </a:p>
        </p:txBody>
      </p:sp>
      <p:grpSp>
        <p:nvGrpSpPr>
          <p:cNvPr id="27692" name="Group 44">
            <a:extLst>
              <a:ext uri="{FF2B5EF4-FFF2-40B4-BE49-F238E27FC236}">
                <a16:creationId xmlns:a16="http://schemas.microsoft.com/office/drawing/2014/main" id="{0E53240D-CA22-5040-1C52-B6BED9E590FA}"/>
              </a:ext>
            </a:extLst>
          </p:cNvPr>
          <p:cNvGrpSpPr>
            <a:grpSpLocks/>
          </p:cNvGrpSpPr>
          <p:nvPr/>
        </p:nvGrpSpPr>
        <p:grpSpPr bwMode="auto">
          <a:xfrm>
            <a:off x="8686800" y="5760720"/>
            <a:ext cx="3375660" cy="2040256"/>
            <a:chOff x="1200" y="3552"/>
            <a:chExt cx="816" cy="1056"/>
          </a:xfrm>
        </p:grpSpPr>
        <p:sp>
          <p:nvSpPr>
            <p:cNvPr id="27693" name="Oval 45">
              <a:extLst>
                <a:ext uri="{FF2B5EF4-FFF2-40B4-BE49-F238E27FC236}">
                  <a16:creationId xmlns:a16="http://schemas.microsoft.com/office/drawing/2014/main" id="{E9FBF869-5204-7617-7C2B-1719808BF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3552"/>
              <a:ext cx="816" cy="192"/>
            </a:xfrm>
            <a:prstGeom prst="ellipse">
              <a:avLst/>
            </a:prstGeom>
            <a:noFill/>
            <a:ln w="635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 sz="2160"/>
            </a:p>
          </p:txBody>
        </p:sp>
        <p:sp>
          <p:nvSpPr>
            <p:cNvPr id="27694" name="Line 46">
              <a:extLst>
                <a:ext uri="{FF2B5EF4-FFF2-40B4-BE49-F238E27FC236}">
                  <a16:creationId xmlns:a16="http://schemas.microsoft.com/office/drawing/2014/main" id="{EA92E68B-62A8-89C9-3EEB-37DAF5524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3648"/>
              <a:ext cx="0" cy="864"/>
            </a:xfrm>
            <a:prstGeom prst="line">
              <a:avLst/>
            </a:prstGeom>
            <a:noFill/>
            <a:ln w="635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 sz="2160"/>
            </a:p>
          </p:txBody>
        </p:sp>
        <p:sp>
          <p:nvSpPr>
            <p:cNvPr id="27695" name="Line 47">
              <a:extLst>
                <a:ext uri="{FF2B5EF4-FFF2-40B4-BE49-F238E27FC236}">
                  <a16:creationId xmlns:a16="http://schemas.microsoft.com/office/drawing/2014/main" id="{8E7054DC-9D75-C80D-A292-DF71DAA63A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3648"/>
              <a:ext cx="0" cy="864"/>
            </a:xfrm>
            <a:prstGeom prst="line">
              <a:avLst/>
            </a:prstGeom>
            <a:noFill/>
            <a:ln w="635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 sz="2160"/>
            </a:p>
          </p:txBody>
        </p:sp>
        <p:sp>
          <p:nvSpPr>
            <p:cNvPr id="27696" name="Oval 48">
              <a:extLst>
                <a:ext uri="{FF2B5EF4-FFF2-40B4-BE49-F238E27FC236}">
                  <a16:creationId xmlns:a16="http://schemas.microsoft.com/office/drawing/2014/main" id="{56323185-4E60-FDA4-ACED-92BD44D56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4416"/>
              <a:ext cx="816" cy="192"/>
            </a:xfrm>
            <a:prstGeom prst="ellipse">
              <a:avLst/>
            </a:prstGeom>
            <a:noFill/>
            <a:ln w="63500">
              <a:solidFill>
                <a:srgbClr val="0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 sz="2160"/>
            </a:p>
          </p:txBody>
        </p:sp>
      </p:grpSp>
      <p:sp>
        <p:nvSpPr>
          <p:cNvPr id="27697" name="Text Box 49">
            <a:extLst>
              <a:ext uri="{FF2B5EF4-FFF2-40B4-BE49-F238E27FC236}">
                <a16:creationId xmlns:a16="http://schemas.microsoft.com/office/drawing/2014/main" id="{2B6BF97D-7103-2CA6-4161-87C2E7046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4772" y="6297930"/>
            <a:ext cx="2483499" cy="1014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6428" tIns="63215" rIns="126428" bIns="63215">
            <a:spAutoFit/>
          </a:bodyPr>
          <a:lstStyle>
            <a:lvl1pPr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27050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54100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81150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06613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38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10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782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354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s-ES_tradnl" altLang="es-AR" sz="2880" b="1"/>
              <a:t>Base de datos </a:t>
            </a:r>
          </a:p>
          <a:p>
            <a:pPr algn="ctr"/>
            <a:r>
              <a:rPr lang="es-ES_tradnl" altLang="es-AR" sz="2880" b="1"/>
              <a:t>almacenada</a:t>
            </a:r>
          </a:p>
        </p:txBody>
      </p:sp>
      <p:sp>
        <p:nvSpPr>
          <p:cNvPr id="27698" name="Text Box 50">
            <a:extLst>
              <a:ext uri="{FF2B5EF4-FFF2-40B4-BE49-F238E27FC236}">
                <a16:creationId xmlns:a16="http://schemas.microsoft.com/office/drawing/2014/main" id="{10EEC294-FA0F-628C-F1CB-454A76E3C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4622" y="1"/>
            <a:ext cx="4384148" cy="57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6428" tIns="63215" rIns="126428" bIns="63215">
            <a:spAutoFit/>
          </a:bodyPr>
          <a:lstStyle>
            <a:lvl1pPr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527050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54100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81150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06613" algn="l" defTabSz="105410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38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10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782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35413" defTabSz="1054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s-ES_tradnl" altLang="es-AR" sz="2880" b="1"/>
              <a:t>Usuarios / Programadores</a:t>
            </a:r>
          </a:p>
        </p:txBody>
      </p:sp>
      <p:sp>
        <p:nvSpPr>
          <p:cNvPr id="27699" name="Line 51">
            <a:extLst>
              <a:ext uri="{FF2B5EF4-FFF2-40B4-BE49-F238E27FC236}">
                <a16:creationId xmlns:a16="http://schemas.microsoft.com/office/drawing/2014/main" id="{1CE2FF5A-56B3-A1CE-B0D2-DFF80D9B34EF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4260" y="363856"/>
            <a:ext cx="1906" cy="533400"/>
          </a:xfrm>
          <a:prstGeom prst="line">
            <a:avLst/>
          </a:prstGeom>
          <a:noFill/>
          <a:ln w="5397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 sz="2160"/>
          </a:p>
        </p:txBody>
      </p:sp>
      <p:sp>
        <p:nvSpPr>
          <p:cNvPr id="27700" name="Line 52">
            <a:extLst>
              <a:ext uri="{FF2B5EF4-FFF2-40B4-BE49-F238E27FC236}">
                <a16:creationId xmlns:a16="http://schemas.microsoft.com/office/drawing/2014/main" id="{A9E528F5-C076-135D-4A34-0EF4C8DFEF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98080" y="1737360"/>
            <a:ext cx="0" cy="914400"/>
          </a:xfrm>
          <a:prstGeom prst="line">
            <a:avLst/>
          </a:prstGeom>
          <a:noFill/>
          <a:ln w="53975">
            <a:solidFill>
              <a:srgbClr val="FF33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 sz="2160"/>
          </a:p>
        </p:txBody>
      </p:sp>
      <p:sp>
        <p:nvSpPr>
          <p:cNvPr id="27701" name="Line 53">
            <a:extLst>
              <a:ext uri="{FF2B5EF4-FFF2-40B4-BE49-F238E27FC236}">
                <a16:creationId xmlns:a16="http://schemas.microsoft.com/office/drawing/2014/main" id="{58377220-F64A-1C1C-C64D-9DA3FEEB495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80960" y="3474720"/>
            <a:ext cx="0" cy="548640"/>
          </a:xfrm>
          <a:prstGeom prst="line">
            <a:avLst/>
          </a:prstGeom>
          <a:noFill/>
          <a:ln w="53975">
            <a:solidFill>
              <a:srgbClr val="FF33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 sz="2160"/>
          </a:p>
        </p:txBody>
      </p:sp>
      <p:sp>
        <p:nvSpPr>
          <p:cNvPr id="27702" name="Line 54">
            <a:extLst>
              <a:ext uri="{FF2B5EF4-FFF2-40B4-BE49-F238E27FC236}">
                <a16:creationId xmlns:a16="http://schemas.microsoft.com/office/drawing/2014/main" id="{1D1FAAF4-05D2-CF34-8F0E-8BBF3B791B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37760" y="4846320"/>
            <a:ext cx="2667000" cy="1097280"/>
          </a:xfrm>
          <a:prstGeom prst="line">
            <a:avLst/>
          </a:prstGeom>
          <a:noFill/>
          <a:ln w="539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 sz="2160"/>
          </a:p>
        </p:txBody>
      </p:sp>
      <p:sp>
        <p:nvSpPr>
          <p:cNvPr id="27703" name="Line 55">
            <a:extLst>
              <a:ext uri="{FF2B5EF4-FFF2-40B4-BE49-F238E27FC236}">
                <a16:creationId xmlns:a16="http://schemas.microsoft.com/office/drawing/2014/main" id="{A4F33467-5487-11FB-9749-13F6363CEEA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21040" y="4846320"/>
            <a:ext cx="2194560" cy="1097280"/>
          </a:xfrm>
          <a:prstGeom prst="line">
            <a:avLst/>
          </a:prstGeom>
          <a:noFill/>
          <a:ln w="5397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 sz="2160"/>
          </a:p>
        </p:txBody>
      </p:sp>
      <p:sp>
        <p:nvSpPr>
          <p:cNvPr id="27704" name="Rectangle 56">
            <a:extLst>
              <a:ext uri="{FF2B5EF4-FFF2-40B4-BE49-F238E27FC236}">
                <a16:creationId xmlns:a16="http://schemas.microsoft.com/office/drawing/2014/main" id="{EEFF3F15-C348-AD14-62CF-75250A0CC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9791" y="2070736"/>
            <a:ext cx="184731" cy="35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 altLang="es-AR" sz="168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0" fill="hold"/>
                                        <p:tgtEl>
                                          <p:spTgt spid="27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0" fill="hold"/>
                                        <p:tgtEl>
                                          <p:spTgt spid="27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7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0" fill="hold"/>
                                        <p:tgtEl>
                                          <p:spTgt spid="27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0" fill="hold"/>
                                        <p:tgtEl>
                                          <p:spTgt spid="27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7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7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7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7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RIST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79" grpId="0" animBg="1" autoUpdateAnimBg="0"/>
      <p:bldP spid="27680" grpId="0" autoUpdateAnimBg="0"/>
      <p:bldP spid="27681" grpId="0" animBg="1" autoUpdateAnimBg="0"/>
      <p:bldP spid="27683" grpId="0" autoUpdateAnimBg="0"/>
      <p:bldP spid="27684" grpId="0" animBg="1" autoUpdateAnimBg="0"/>
      <p:bldP spid="27685" grpId="0" animBg="1" autoUpdateAnimBg="0"/>
      <p:bldP spid="27691" grpId="0" autoUpdateAnimBg="0"/>
      <p:bldP spid="27697" grpId="0" autoUpdateAnimBg="0"/>
      <p:bldP spid="27698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9E9B049-B6D9-3528-44E3-B3E691059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034" y="771058"/>
            <a:ext cx="10612331" cy="66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73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03C8D37-9BFD-4A8E-A965-D56C0A3E6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271" y="1066374"/>
            <a:ext cx="10259857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50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5C337C7-45FC-C3AA-2952-839B1555F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218" y="1733217"/>
            <a:ext cx="10659963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07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CDCB815-DCB8-AFA7-FB5B-2CFEEFF97720}"/>
              </a:ext>
            </a:extLst>
          </p:cNvPr>
          <p:cNvSpPr txBox="1"/>
          <p:nvPr/>
        </p:nvSpPr>
        <p:spPr>
          <a:xfrm>
            <a:off x="4805916" y="3710762"/>
            <a:ext cx="72195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6600" b="1" dirty="0"/>
              <a:t>Consultas?</a:t>
            </a:r>
          </a:p>
        </p:txBody>
      </p:sp>
    </p:spTree>
    <p:extLst>
      <p:ext uri="{BB962C8B-B14F-4D97-AF65-F5344CB8AC3E}">
        <p14:creationId xmlns:p14="http://schemas.microsoft.com/office/powerpoint/2010/main" val="1659981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65E2298-E0D9-B0D2-0E56-B1C9BCAB0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507" y="1023506"/>
            <a:ext cx="11717385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5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2D1A15B-99D6-1927-9ACA-1715A396C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323" y="766295"/>
            <a:ext cx="11669754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18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91277" y="852845"/>
            <a:ext cx="6655832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Definición de Base de Datos</a:t>
            </a:r>
            <a:endParaRPr lang="en-US" sz="3888" dirty="0"/>
          </a:p>
        </p:txBody>
      </p:sp>
      <p:sp>
        <p:nvSpPr>
          <p:cNvPr id="6" name="Text 3"/>
          <p:cNvSpPr/>
          <p:nvPr/>
        </p:nvSpPr>
        <p:spPr>
          <a:xfrm>
            <a:off x="691277" y="1766173"/>
            <a:ext cx="7761446" cy="631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sz="1555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 una colección de información estructurada, organizada para ser accedida, gestionada y actualizada de manera eficiente.</a:t>
            </a:r>
            <a:endParaRPr lang="en-US" sz="1555" dirty="0"/>
          </a:p>
        </p:txBody>
      </p:sp>
      <p:sp>
        <p:nvSpPr>
          <p:cNvPr id="7" name="Shape 4"/>
          <p:cNvSpPr/>
          <p:nvPr/>
        </p:nvSpPr>
        <p:spPr>
          <a:xfrm>
            <a:off x="691277" y="2620328"/>
            <a:ext cx="7761446" cy="1453872"/>
          </a:xfrm>
          <a:prstGeom prst="roundRect">
            <a:avLst>
              <a:gd name="adj" fmla="val 4076"/>
            </a:avLst>
          </a:prstGeom>
          <a:solidFill>
            <a:srgbClr val="F6F0E4"/>
          </a:solidFill>
          <a:ln/>
        </p:spPr>
      </p:sp>
      <p:sp>
        <p:nvSpPr>
          <p:cNvPr id="8" name="Text 5"/>
          <p:cNvSpPr/>
          <p:nvPr/>
        </p:nvSpPr>
        <p:spPr>
          <a:xfrm>
            <a:off x="888683" y="2817733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Estructurada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888683" y="3244810"/>
            <a:ext cx="7366635" cy="631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sz="1555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datos se organizan en tablas con filas y columnas, lo que facilita la búsqueda y el análisis.</a:t>
            </a:r>
            <a:endParaRPr lang="en-US" sz="1555" dirty="0"/>
          </a:p>
        </p:txBody>
      </p:sp>
      <p:sp>
        <p:nvSpPr>
          <p:cNvPr id="10" name="Shape 7"/>
          <p:cNvSpPr/>
          <p:nvPr/>
        </p:nvSpPr>
        <p:spPr>
          <a:xfrm>
            <a:off x="691277" y="4271605"/>
            <a:ext cx="7761446" cy="1453872"/>
          </a:xfrm>
          <a:prstGeom prst="roundRect">
            <a:avLst>
              <a:gd name="adj" fmla="val 4076"/>
            </a:avLst>
          </a:prstGeom>
          <a:solidFill>
            <a:srgbClr val="F6F0E4"/>
          </a:solidFill>
          <a:ln/>
        </p:spPr>
      </p:sp>
      <p:sp>
        <p:nvSpPr>
          <p:cNvPr id="11" name="Text 8"/>
          <p:cNvSpPr/>
          <p:nvPr/>
        </p:nvSpPr>
        <p:spPr>
          <a:xfrm>
            <a:off x="888683" y="4469011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Organizada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888683" y="4896088"/>
            <a:ext cx="7366635" cy="631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sz="1555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datos se almacenan de forma lógica, siguiendo un esquema específico para facilitar su gestión.</a:t>
            </a:r>
            <a:endParaRPr lang="en-US" sz="1555" dirty="0"/>
          </a:p>
        </p:txBody>
      </p:sp>
      <p:sp>
        <p:nvSpPr>
          <p:cNvPr id="13" name="Shape 10"/>
          <p:cNvSpPr/>
          <p:nvPr/>
        </p:nvSpPr>
        <p:spPr>
          <a:xfrm>
            <a:off x="691277" y="5922883"/>
            <a:ext cx="7761446" cy="1453872"/>
          </a:xfrm>
          <a:prstGeom prst="roundRect">
            <a:avLst>
              <a:gd name="adj" fmla="val 4076"/>
            </a:avLst>
          </a:prstGeom>
          <a:solidFill>
            <a:srgbClr val="F6F0E4"/>
          </a:solidFill>
          <a:ln/>
        </p:spPr>
      </p:sp>
      <p:sp>
        <p:nvSpPr>
          <p:cNvPr id="14" name="Text 11"/>
          <p:cNvSpPr/>
          <p:nvPr/>
        </p:nvSpPr>
        <p:spPr>
          <a:xfrm>
            <a:off x="888683" y="6120289"/>
            <a:ext cx="2468880" cy="308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r>
              <a:rPr lang="en-US" sz="1944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Persistente</a:t>
            </a:r>
            <a:endParaRPr lang="en-US" sz="1944" dirty="0"/>
          </a:p>
        </p:txBody>
      </p:sp>
      <p:sp>
        <p:nvSpPr>
          <p:cNvPr id="15" name="Text 12"/>
          <p:cNvSpPr/>
          <p:nvPr/>
        </p:nvSpPr>
        <p:spPr>
          <a:xfrm>
            <a:off x="888683" y="6547366"/>
            <a:ext cx="7366635" cy="631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sz="1555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datos se mantienen almacenados incluso cuando el sistema se apaga, asegurando su disponibilidad.</a:t>
            </a:r>
            <a:endParaRPr lang="en-US" sz="1555" dirty="0"/>
          </a:p>
        </p:txBody>
      </p:sp>
      <p:pic>
        <p:nvPicPr>
          <p:cNvPr id="1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9244" y="904280"/>
            <a:ext cx="7887057" cy="5528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54"/>
              </a:lnSpc>
              <a:buNone/>
            </a:pPr>
            <a:r>
              <a:rPr lang="en-US" sz="3483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Características de una Base de Datos</a:t>
            </a:r>
            <a:endParaRPr lang="en-US" sz="3483" dirty="0"/>
          </a:p>
        </p:txBody>
      </p:sp>
      <p:sp>
        <p:nvSpPr>
          <p:cNvPr id="6" name="Text 3"/>
          <p:cNvSpPr/>
          <p:nvPr/>
        </p:nvSpPr>
        <p:spPr>
          <a:xfrm>
            <a:off x="619244" y="1722477"/>
            <a:ext cx="7905512" cy="5660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29"/>
              </a:lnSpc>
              <a:buNone/>
            </a:pPr>
            <a:r>
              <a:rPr lang="en-US" sz="1393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Las bases de datos tienen características que las diferencian de otras formas de almacenamiento de información.</a:t>
            </a:r>
            <a:endParaRPr lang="en-US" sz="1393" dirty="0"/>
          </a:p>
        </p:txBody>
      </p:sp>
      <p:sp>
        <p:nvSpPr>
          <p:cNvPr id="7" name="Shape 4"/>
          <p:cNvSpPr/>
          <p:nvPr/>
        </p:nvSpPr>
        <p:spPr>
          <a:xfrm>
            <a:off x="619244" y="2686407"/>
            <a:ext cx="398026" cy="398026"/>
          </a:xfrm>
          <a:prstGeom prst="roundRect">
            <a:avLst>
              <a:gd name="adj" fmla="val 13336"/>
            </a:avLst>
          </a:prstGeom>
          <a:solidFill>
            <a:srgbClr val="F6F0E4"/>
          </a:solidFill>
          <a:ln/>
        </p:spPr>
      </p:sp>
      <p:sp>
        <p:nvSpPr>
          <p:cNvPr id="8" name="Text 5"/>
          <p:cNvSpPr/>
          <p:nvPr/>
        </p:nvSpPr>
        <p:spPr>
          <a:xfrm>
            <a:off x="756047" y="2752725"/>
            <a:ext cx="124420" cy="2653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0"/>
              </a:lnSpc>
              <a:buNone/>
            </a:pPr>
            <a:r>
              <a:rPr lang="en-US" sz="209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1</a:t>
            </a:r>
            <a:endParaRPr lang="en-US" sz="2090" dirty="0"/>
          </a:p>
        </p:txBody>
      </p:sp>
      <p:sp>
        <p:nvSpPr>
          <p:cNvPr id="9" name="Text 6"/>
          <p:cNvSpPr/>
          <p:nvPr/>
        </p:nvSpPr>
        <p:spPr>
          <a:xfrm>
            <a:off x="1194197" y="2686407"/>
            <a:ext cx="2211586" cy="276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74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Integridad</a:t>
            </a:r>
            <a:endParaRPr lang="en-US" sz="1741" dirty="0"/>
          </a:p>
        </p:txBody>
      </p:sp>
      <p:sp>
        <p:nvSpPr>
          <p:cNvPr id="10" name="Text 7"/>
          <p:cNvSpPr/>
          <p:nvPr/>
        </p:nvSpPr>
        <p:spPr>
          <a:xfrm>
            <a:off x="1194197" y="3068955"/>
            <a:ext cx="7330559" cy="283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9"/>
              </a:lnSpc>
              <a:buNone/>
            </a:pPr>
            <a:r>
              <a:rPr lang="en-US" sz="1393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información se mantiene consistente y precisa, evitando duplicidades y errores.</a:t>
            </a:r>
            <a:endParaRPr lang="en-US" sz="1393" dirty="0"/>
          </a:p>
        </p:txBody>
      </p:sp>
      <p:sp>
        <p:nvSpPr>
          <p:cNvPr id="11" name="Shape 8"/>
          <p:cNvSpPr/>
          <p:nvPr/>
        </p:nvSpPr>
        <p:spPr>
          <a:xfrm>
            <a:off x="619244" y="3727847"/>
            <a:ext cx="398026" cy="398026"/>
          </a:xfrm>
          <a:prstGeom prst="roundRect">
            <a:avLst>
              <a:gd name="adj" fmla="val 13336"/>
            </a:avLst>
          </a:prstGeom>
          <a:solidFill>
            <a:srgbClr val="F6F0E4"/>
          </a:solidFill>
          <a:ln/>
        </p:spPr>
      </p:sp>
      <p:sp>
        <p:nvSpPr>
          <p:cNvPr id="12" name="Text 9"/>
          <p:cNvSpPr/>
          <p:nvPr/>
        </p:nvSpPr>
        <p:spPr>
          <a:xfrm>
            <a:off x="744498" y="3794165"/>
            <a:ext cx="147518" cy="2653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0"/>
              </a:lnSpc>
              <a:buNone/>
            </a:pPr>
            <a:r>
              <a:rPr lang="en-US" sz="209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2</a:t>
            </a:r>
            <a:endParaRPr lang="en-US" sz="2090" dirty="0"/>
          </a:p>
        </p:txBody>
      </p:sp>
      <p:sp>
        <p:nvSpPr>
          <p:cNvPr id="13" name="Text 10"/>
          <p:cNvSpPr/>
          <p:nvPr/>
        </p:nvSpPr>
        <p:spPr>
          <a:xfrm>
            <a:off x="1194197" y="3727847"/>
            <a:ext cx="2211586" cy="276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74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Seguridad</a:t>
            </a:r>
            <a:endParaRPr lang="en-US" sz="1741" dirty="0"/>
          </a:p>
        </p:txBody>
      </p:sp>
      <p:sp>
        <p:nvSpPr>
          <p:cNvPr id="14" name="Text 11"/>
          <p:cNvSpPr/>
          <p:nvPr/>
        </p:nvSpPr>
        <p:spPr>
          <a:xfrm>
            <a:off x="1194197" y="4110395"/>
            <a:ext cx="7330559" cy="5660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29"/>
              </a:lnSpc>
              <a:buNone/>
            </a:pPr>
            <a:r>
              <a:rPr lang="en-US" sz="1393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Múltiples mecanismos para proteger la información de accesos no autorizados y garantizar su confiabilidad.</a:t>
            </a:r>
            <a:endParaRPr lang="en-US" sz="1393" dirty="0"/>
          </a:p>
        </p:txBody>
      </p:sp>
      <p:sp>
        <p:nvSpPr>
          <p:cNvPr id="15" name="Shape 12"/>
          <p:cNvSpPr/>
          <p:nvPr/>
        </p:nvSpPr>
        <p:spPr>
          <a:xfrm>
            <a:off x="619244" y="5052298"/>
            <a:ext cx="398026" cy="398026"/>
          </a:xfrm>
          <a:prstGeom prst="roundRect">
            <a:avLst>
              <a:gd name="adj" fmla="val 13336"/>
            </a:avLst>
          </a:prstGeom>
          <a:solidFill>
            <a:srgbClr val="F6F0E4"/>
          </a:solidFill>
          <a:ln/>
        </p:spPr>
      </p:sp>
      <p:sp>
        <p:nvSpPr>
          <p:cNvPr id="16" name="Text 13"/>
          <p:cNvSpPr/>
          <p:nvPr/>
        </p:nvSpPr>
        <p:spPr>
          <a:xfrm>
            <a:off x="743664" y="5118616"/>
            <a:ext cx="149185" cy="2653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0"/>
              </a:lnSpc>
              <a:buNone/>
            </a:pPr>
            <a:r>
              <a:rPr lang="en-US" sz="209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3</a:t>
            </a:r>
            <a:endParaRPr lang="en-US" sz="2090" dirty="0"/>
          </a:p>
        </p:txBody>
      </p:sp>
      <p:sp>
        <p:nvSpPr>
          <p:cNvPr id="17" name="Text 14"/>
          <p:cNvSpPr/>
          <p:nvPr/>
        </p:nvSpPr>
        <p:spPr>
          <a:xfrm>
            <a:off x="1194197" y="5052298"/>
            <a:ext cx="2211586" cy="276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74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Eficiencia</a:t>
            </a:r>
            <a:endParaRPr lang="en-US" sz="1741" dirty="0"/>
          </a:p>
        </p:txBody>
      </p:sp>
      <p:sp>
        <p:nvSpPr>
          <p:cNvPr id="18" name="Text 15"/>
          <p:cNvSpPr/>
          <p:nvPr/>
        </p:nvSpPr>
        <p:spPr>
          <a:xfrm>
            <a:off x="1194197" y="5434846"/>
            <a:ext cx="7330559" cy="5660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29"/>
              </a:lnSpc>
              <a:buNone/>
            </a:pPr>
            <a:r>
              <a:rPr lang="en-US" sz="1393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Permite realizar búsquedas, actualizaciones y recuperaciones de información de forma rápida y eficiente.</a:t>
            </a:r>
            <a:endParaRPr lang="en-US" sz="1393" dirty="0"/>
          </a:p>
        </p:txBody>
      </p:sp>
      <p:sp>
        <p:nvSpPr>
          <p:cNvPr id="19" name="Shape 16"/>
          <p:cNvSpPr/>
          <p:nvPr/>
        </p:nvSpPr>
        <p:spPr>
          <a:xfrm>
            <a:off x="619244" y="6376749"/>
            <a:ext cx="398026" cy="398026"/>
          </a:xfrm>
          <a:prstGeom prst="roundRect">
            <a:avLst>
              <a:gd name="adj" fmla="val 13336"/>
            </a:avLst>
          </a:prstGeom>
          <a:solidFill>
            <a:srgbClr val="F6F0E4"/>
          </a:solidFill>
          <a:ln/>
        </p:spPr>
      </p:sp>
      <p:sp>
        <p:nvSpPr>
          <p:cNvPr id="20" name="Text 17"/>
          <p:cNvSpPr/>
          <p:nvPr/>
        </p:nvSpPr>
        <p:spPr>
          <a:xfrm>
            <a:off x="732830" y="6443067"/>
            <a:ext cx="170855" cy="2653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0"/>
              </a:lnSpc>
              <a:buNone/>
            </a:pPr>
            <a:r>
              <a:rPr lang="en-US" sz="209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4</a:t>
            </a:r>
            <a:endParaRPr lang="en-US" sz="2090" dirty="0"/>
          </a:p>
        </p:txBody>
      </p:sp>
      <p:sp>
        <p:nvSpPr>
          <p:cNvPr id="21" name="Text 18"/>
          <p:cNvSpPr/>
          <p:nvPr/>
        </p:nvSpPr>
        <p:spPr>
          <a:xfrm>
            <a:off x="1194197" y="6376749"/>
            <a:ext cx="2211586" cy="276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74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Flexibilidad</a:t>
            </a:r>
            <a:endParaRPr lang="en-US" sz="1741" dirty="0"/>
          </a:p>
        </p:txBody>
      </p:sp>
      <p:sp>
        <p:nvSpPr>
          <p:cNvPr id="22" name="Text 19"/>
          <p:cNvSpPr/>
          <p:nvPr/>
        </p:nvSpPr>
        <p:spPr>
          <a:xfrm>
            <a:off x="1194197" y="6759297"/>
            <a:ext cx="7330559" cy="5660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29"/>
              </a:lnSpc>
              <a:buNone/>
            </a:pPr>
            <a:r>
              <a:rPr lang="en-US" sz="1393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 pueden adaptar a las necesidades cambiantes del usuario, permitiendo la evolución y el crecimiento de la base de datos.</a:t>
            </a:r>
            <a:endParaRPr lang="en-US" sz="1393" dirty="0"/>
          </a:p>
        </p:txBody>
      </p:sp>
      <p:pic>
        <p:nvPicPr>
          <p:cNvPr id="23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002393"/>
            <a:ext cx="10887789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Componentes de una Base de Datos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267670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Las bases de datos se componen de diferentes elementos que trabajan juntos para almacenar y gestionar la información.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41871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Esquema</a:t>
            </a:r>
            <a:endParaRPr lang="en-US" sz="2430" dirty="0"/>
          </a:p>
        </p:txBody>
      </p:sp>
      <p:sp>
        <p:nvSpPr>
          <p:cNvPr id="7" name="Text 5"/>
          <p:cNvSpPr/>
          <p:nvPr/>
        </p:nvSpPr>
        <p:spPr>
          <a:xfrm>
            <a:off x="864037" y="4819769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Define la estructura de la base de datos, incluyendo las tablas, las columnas y las relaciones entre ellas.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5372695" y="418719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Datos</a:t>
            </a:r>
            <a:endParaRPr lang="en-US" sz="2430" dirty="0"/>
          </a:p>
        </p:txBody>
      </p:sp>
      <p:sp>
        <p:nvSpPr>
          <p:cNvPr id="9" name="Text 7"/>
          <p:cNvSpPr/>
          <p:nvPr/>
        </p:nvSpPr>
        <p:spPr>
          <a:xfrm>
            <a:off x="5372695" y="4819769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información real que se almacena en la base de datos, organizada en filas y columnas.</a:t>
            </a:r>
            <a:endParaRPr lang="en-US" sz="1944" dirty="0"/>
          </a:p>
        </p:txBody>
      </p:sp>
      <p:sp>
        <p:nvSpPr>
          <p:cNvPr id="10" name="Text 8"/>
          <p:cNvSpPr/>
          <p:nvPr/>
        </p:nvSpPr>
        <p:spPr>
          <a:xfrm>
            <a:off x="9881354" y="4187190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Sistema de Gestión de Base de Datos (SGBD)</a:t>
            </a:r>
            <a:endParaRPr lang="en-US" sz="2430" dirty="0"/>
          </a:p>
        </p:txBody>
      </p:sp>
      <p:sp>
        <p:nvSpPr>
          <p:cNvPr id="11" name="Text 9"/>
          <p:cNvSpPr/>
          <p:nvPr/>
        </p:nvSpPr>
        <p:spPr>
          <a:xfrm>
            <a:off x="9881354" y="5205532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Software que permite la creación, gestión y acceso a la base de datos.</a:t>
            </a:r>
            <a:endParaRPr lang="en-US" sz="1944" dirty="0"/>
          </a:p>
        </p:txBody>
      </p:sp>
      <p:pic>
        <p:nvPicPr>
          <p:cNvPr id="12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9244" y="1052393"/>
            <a:ext cx="7905512" cy="1105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354"/>
              </a:lnSpc>
              <a:buNone/>
            </a:pPr>
            <a:r>
              <a:rPr lang="en-US" sz="3483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Ventajas de Utilizar una Base de Datos</a:t>
            </a:r>
            <a:endParaRPr lang="en-US" sz="3483" dirty="0"/>
          </a:p>
        </p:txBody>
      </p:sp>
      <p:sp>
        <p:nvSpPr>
          <p:cNvPr id="6" name="Text 3"/>
          <p:cNvSpPr/>
          <p:nvPr/>
        </p:nvSpPr>
        <p:spPr>
          <a:xfrm>
            <a:off x="619244" y="2423398"/>
            <a:ext cx="7905512" cy="283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9"/>
              </a:lnSpc>
              <a:buNone/>
            </a:pPr>
            <a:r>
              <a:rPr lang="en-US" sz="1393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Las bases de datos ofrecen beneficios importantes para el almacenamiento y la gestión de información.</a:t>
            </a:r>
            <a:endParaRPr lang="en-US" sz="1393" dirty="0"/>
          </a:p>
        </p:txBody>
      </p:sp>
      <p:sp>
        <p:nvSpPr>
          <p:cNvPr id="7" name="Shape 4"/>
          <p:cNvSpPr/>
          <p:nvPr/>
        </p:nvSpPr>
        <p:spPr>
          <a:xfrm>
            <a:off x="619244" y="3104317"/>
            <a:ext cx="398026" cy="398026"/>
          </a:xfrm>
          <a:prstGeom prst="roundRect">
            <a:avLst>
              <a:gd name="adj" fmla="val 13336"/>
            </a:avLst>
          </a:prstGeom>
          <a:solidFill>
            <a:srgbClr val="F6F0E4"/>
          </a:solidFill>
          <a:ln/>
        </p:spPr>
      </p:sp>
      <p:sp>
        <p:nvSpPr>
          <p:cNvPr id="8" name="Text 5"/>
          <p:cNvSpPr/>
          <p:nvPr/>
        </p:nvSpPr>
        <p:spPr>
          <a:xfrm>
            <a:off x="756047" y="3170634"/>
            <a:ext cx="124420" cy="2653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0"/>
              </a:lnSpc>
              <a:buNone/>
            </a:pPr>
            <a:r>
              <a:rPr lang="en-US" sz="209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1</a:t>
            </a:r>
            <a:endParaRPr lang="en-US" sz="2090" dirty="0"/>
          </a:p>
        </p:txBody>
      </p:sp>
      <p:sp>
        <p:nvSpPr>
          <p:cNvPr id="9" name="Text 6"/>
          <p:cNvSpPr/>
          <p:nvPr/>
        </p:nvSpPr>
        <p:spPr>
          <a:xfrm>
            <a:off x="1194197" y="3104317"/>
            <a:ext cx="2511028" cy="276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74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Consistencia y precisión</a:t>
            </a:r>
            <a:endParaRPr lang="en-US" sz="1741" dirty="0"/>
          </a:p>
        </p:txBody>
      </p:sp>
      <p:sp>
        <p:nvSpPr>
          <p:cNvPr id="10" name="Text 7"/>
          <p:cNvSpPr/>
          <p:nvPr/>
        </p:nvSpPr>
        <p:spPr>
          <a:xfrm>
            <a:off x="1194197" y="3486864"/>
            <a:ext cx="7330559" cy="283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9"/>
              </a:lnSpc>
              <a:buNone/>
            </a:pPr>
            <a:r>
              <a:rPr lang="en-US" sz="1393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 asegura la integridad de los datos, eliminando duplicaciones y errores.</a:t>
            </a:r>
            <a:endParaRPr lang="en-US" sz="1393" dirty="0"/>
          </a:p>
        </p:txBody>
      </p:sp>
      <p:sp>
        <p:nvSpPr>
          <p:cNvPr id="11" name="Shape 8"/>
          <p:cNvSpPr/>
          <p:nvPr/>
        </p:nvSpPr>
        <p:spPr>
          <a:xfrm>
            <a:off x="619244" y="4145756"/>
            <a:ext cx="398026" cy="398026"/>
          </a:xfrm>
          <a:prstGeom prst="roundRect">
            <a:avLst>
              <a:gd name="adj" fmla="val 13336"/>
            </a:avLst>
          </a:prstGeom>
          <a:solidFill>
            <a:srgbClr val="F6F0E4"/>
          </a:solidFill>
          <a:ln/>
        </p:spPr>
      </p:sp>
      <p:sp>
        <p:nvSpPr>
          <p:cNvPr id="12" name="Text 9"/>
          <p:cNvSpPr/>
          <p:nvPr/>
        </p:nvSpPr>
        <p:spPr>
          <a:xfrm>
            <a:off x="744498" y="4212074"/>
            <a:ext cx="147518" cy="2653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0"/>
              </a:lnSpc>
              <a:buNone/>
            </a:pPr>
            <a:r>
              <a:rPr lang="en-US" sz="209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2</a:t>
            </a:r>
            <a:endParaRPr lang="en-US" sz="2090" dirty="0"/>
          </a:p>
        </p:txBody>
      </p:sp>
      <p:sp>
        <p:nvSpPr>
          <p:cNvPr id="13" name="Text 10"/>
          <p:cNvSpPr/>
          <p:nvPr/>
        </p:nvSpPr>
        <p:spPr>
          <a:xfrm>
            <a:off x="1194197" y="4145756"/>
            <a:ext cx="3370659" cy="276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74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Accesibilidad y gestión eficiente</a:t>
            </a:r>
            <a:endParaRPr lang="en-US" sz="1741" dirty="0"/>
          </a:p>
        </p:txBody>
      </p:sp>
      <p:sp>
        <p:nvSpPr>
          <p:cNvPr id="14" name="Text 11"/>
          <p:cNvSpPr/>
          <p:nvPr/>
        </p:nvSpPr>
        <p:spPr>
          <a:xfrm>
            <a:off x="1194197" y="4528304"/>
            <a:ext cx="7330559" cy="283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9"/>
              </a:lnSpc>
              <a:buNone/>
            </a:pPr>
            <a:r>
              <a:rPr lang="en-US" sz="1393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Facilita la búsqueda, actualización y recuperación de información de manera rápida y organizada.</a:t>
            </a:r>
            <a:endParaRPr lang="en-US" sz="1393" dirty="0"/>
          </a:p>
        </p:txBody>
      </p:sp>
      <p:sp>
        <p:nvSpPr>
          <p:cNvPr id="15" name="Shape 12"/>
          <p:cNvSpPr/>
          <p:nvPr/>
        </p:nvSpPr>
        <p:spPr>
          <a:xfrm>
            <a:off x="619244" y="5187196"/>
            <a:ext cx="398026" cy="398026"/>
          </a:xfrm>
          <a:prstGeom prst="roundRect">
            <a:avLst>
              <a:gd name="adj" fmla="val 13336"/>
            </a:avLst>
          </a:prstGeom>
          <a:solidFill>
            <a:srgbClr val="F6F0E4"/>
          </a:solidFill>
          <a:ln/>
        </p:spPr>
      </p:sp>
      <p:sp>
        <p:nvSpPr>
          <p:cNvPr id="16" name="Text 13"/>
          <p:cNvSpPr/>
          <p:nvPr/>
        </p:nvSpPr>
        <p:spPr>
          <a:xfrm>
            <a:off x="743664" y="5253514"/>
            <a:ext cx="149185" cy="2653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0"/>
              </a:lnSpc>
              <a:buNone/>
            </a:pPr>
            <a:r>
              <a:rPr lang="en-US" sz="209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3</a:t>
            </a:r>
            <a:endParaRPr lang="en-US" sz="2090" dirty="0"/>
          </a:p>
        </p:txBody>
      </p:sp>
      <p:sp>
        <p:nvSpPr>
          <p:cNvPr id="17" name="Text 14"/>
          <p:cNvSpPr/>
          <p:nvPr/>
        </p:nvSpPr>
        <p:spPr>
          <a:xfrm>
            <a:off x="1194197" y="5187196"/>
            <a:ext cx="2843570" cy="276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74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Escalabilidad y flexibilidad</a:t>
            </a:r>
            <a:endParaRPr lang="en-US" sz="1741" dirty="0"/>
          </a:p>
        </p:txBody>
      </p:sp>
      <p:sp>
        <p:nvSpPr>
          <p:cNvPr id="18" name="Text 15"/>
          <p:cNvSpPr/>
          <p:nvPr/>
        </p:nvSpPr>
        <p:spPr>
          <a:xfrm>
            <a:off x="1194197" y="5569744"/>
            <a:ext cx="7330559" cy="5660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29"/>
              </a:lnSpc>
              <a:buNone/>
            </a:pPr>
            <a:r>
              <a:rPr lang="en-US" sz="1393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 adapta a las necesidades cambiantes del usuario, permitiendo el crecimiento y la evolución de la base de datos.</a:t>
            </a:r>
            <a:endParaRPr lang="en-US" sz="1393" dirty="0"/>
          </a:p>
        </p:txBody>
      </p:sp>
      <p:sp>
        <p:nvSpPr>
          <p:cNvPr id="19" name="Shape 16"/>
          <p:cNvSpPr/>
          <p:nvPr/>
        </p:nvSpPr>
        <p:spPr>
          <a:xfrm>
            <a:off x="619244" y="6511647"/>
            <a:ext cx="398026" cy="398026"/>
          </a:xfrm>
          <a:prstGeom prst="roundRect">
            <a:avLst>
              <a:gd name="adj" fmla="val 13336"/>
            </a:avLst>
          </a:prstGeom>
          <a:solidFill>
            <a:srgbClr val="F6F0E4"/>
          </a:solidFill>
          <a:ln/>
        </p:spPr>
      </p:sp>
      <p:sp>
        <p:nvSpPr>
          <p:cNvPr id="20" name="Text 17"/>
          <p:cNvSpPr/>
          <p:nvPr/>
        </p:nvSpPr>
        <p:spPr>
          <a:xfrm>
            <a:off x="732830" y="6577965"/>
            <a:ext cx="170855" cy="2653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0"/>
              </a:lnSpc>
              <a:buNone/>
            </a:pPr>
            <a:r>
              <a:rPr lang="en-US" sz="209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4</a:t>
            </a:r>
            <a:endParaRPr lang="en-US" sz="2090" dirty="0"/>
          </a:p>
        </p:txBody>
      </p:sp>
      <p:sp>
        <p:nvSpPr>
          <p:cNvPr id="21" name="Text 18"/>
          <p:cNvSpPr/>
          <p:nvPr/>
        </p:nvSpPr>
        <p:spPr>
          <a:xfrm>
            <a:off x="1194197" y="6511647"/>
            <a:ext cx="2428399" cy="276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741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Seguridad y protección</a:t>
            </a:r>
            <a:endParaRPr lang="en-US" sz="1741" dirty="0"/>
          </a:p>
        </p:txBody>
      </p:sp>
      <p:sp>
        <p:nvSpPr>
          <p:cNvPr id="22" name="Text 19"/>
          <p:cNvSpPr/>
          <p:nvPr/>
        </p:nvSpPr>
        <p:spPr>
          <a:xfrm>
            <a:off x="1194197" y="6894195"/>
            <a:ext cx="7330559" cy="283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9"/>
              </a:lnSpc>
              <a:buNone/>
            </a:pPr>
            <a:r>
              <a:rPr lang="en-US" sz="1393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Múltiples mecanismos de seguridad para proteger la información de accesos no autorizados.</a:t>
            </a:r>
            <a:endParaRPr lang="en-US" sz="1393" dirty="0"/>
          </a:p>
        </p:txBody>
      </p:sp>
      <p:pic>
        <p:nvPicPr>
          <p:cNvPr id="23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4124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957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87981" y="3532703"/>
            <a:ext cx="6883479" cy="7239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60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Tipos de Bases de Datos</a:t>
            </a:r>
            <a:endParaRPr lang="en-US" sz="4560" dirty="0"/>
          </a:p>
        </p:txBody>
      </p:sp>
      <p:sp>
        <p:nvSpPr>
          <p:cNvPr id="6" name="Text 3"/>
          <p:cNvSpPr/>
          <p:nvPr/>
        </p:nvSpPr>
        <p:spPr>
          <a:xfrm>
            <a:off x="987981" y="4604028"/>
            <a:ext cx="12654320" cy="3706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9"/>
              </a:lnSpc>
              <a:buNone/>
            </a:pPr>
            <a:r>
              <a:rPr lang="en-US" sz="182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Existen diferentes tipos de bases de datos, cada uno con características y usos específicos.</a:t>
            </a:r>
            <a:endParaRPr lang="en-US" sz="1824" dirty="0"/>
          </a:p>
        </p:txBody>
      </p:sp>
      <p:sp>
        <p:nvSpPr>
          <p:cNvPr id="7" name="Text 4"/>
          <p:cNvSpPr/>
          <p:nvPr/>
        </p:nvSpPr>
        <p:spPr>
          <a:xfrm>
            <a:off x="1220272" y="5381744"/>
            <a:ext cx="3750231" cy="3706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9"/>
              </a:lnSpc>
              <a:buNone/>
            </a:pPr>
            <a:r>
              <a:rPr lang="en-US" sz="182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Relacionales</a:t>
            </a:r>
            <a:endParaRPr lang="en-US" sz="1824" dirty="0"/>
          </a:p>
        </p:txBody>
      </p:sp>
      <p:sp>
        <p:nvSpPr>
          <p:cNvPr id="8" name="Text 5"/>
          <p:cNvSpPr/>
          <p:nvPr/>
        </p:nvSpPr>
        <p:spPr>
          <a:xfrm>
            <a:off x="5441275" y="5381744"/>
            <a:ext cx="3746421" cy="3706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9"/>
              </a:lnSpc>
              <a:buNone/>
            </a:pPr>
            <a:r>
              <a:rPr lang="en-US" sz="182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NoSQL</a:t>
            </a:r>
            <a:endParaRPr lang="en-US" sz="1824" dirty="0"/>
          </a:p>
        </p:txBody>
      </p:sp>
      <p:sp>
        <p:nvSpPr>
          <p:cNvPr id="9" name="Text 6"/>
          <p:cNvSpPr/>
          <p:nvPr/>
        </p:nvSpPr>
        <p:spPr>
          <a:xfrm>
            <a:off x="9658469" y="5381744"/>
            <a:ext cx="3750231" cy="3706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9"/>
              </a:lnSpc>
              <a:buNone/>
            </a:pPr>
            <a:r>
              <a:rPr lang="en-US" sz="182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Objeto-Relacionales</a:t>
            </a:r>
            <a:endParaRPr lang="en-US" sz="1824" dirty="0"/>
          </a:p>
        </p:txBody>
      </p:sp>
      <p:sp>
        <p:nvSpPr>
          <p:cNvPr id="10" name="Shape 7"/>
          <p:cNvSpPr/>
          <p:nvPr/>
        </p:nvSpPr>
        <p:spPr>
          <a:xfrm>
            <a:off x="987981" y="5898952"/>
            <a:ext cx="12653010" cy="1034415"/>
          </a:xfrm>
          <a:prstGeom prst="rect">
            <a:avLst/>
          </a:prstGeom>
          <a:solidFill>
            <a:srgbClr val="F6F0E4"/>
          </a:solidFill>
          <a:ln/>
        </p:spPr>
      </p:sp>
      <p:sp>
        <p:nvSpPr>
          <p:cNvPr id="11" name="Text 8"/>
          <p:cNvSpPr/>
          <p:nvPr/>
        </p:nvSpPr>
        <p:spPr>
          <a:xfrm>
            <a:off x="1220272" y="6045518"/>
            <a:ext cx="3750231" cy="7412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19"/>
              </a:lnSpc>
              <a:buNone/>
            </a:pPr>
            <a:r>
              <a:rPr lang="en-US" sz="182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Almacena datos en tablas con filas y columnas.</a:t>
            </a:r>
            <a:endParaRPr lang="en-US" sz="1824" dirty="0"/>
          </a:p>
        </p:txBody>
      </p:sp>
      <p:sp>
        <p:nvSpPr>
          <p:cNvPr id="12" name="Text 9"/>
          <p:cNvSpPr/>
          <p:nvPr/>
        </p:nvSpPr>
        <p:spPr>
          <a:xfrm>
            <a:off x="5441275" y="6045518"/>
            <a:ext cx="3746421" cy="7412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19"/>
              </a:lnSpc>
              <a:buNone/>
            </a:pPr>
            <a:r>
              <a:rPr lang="en-US" sz="182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Flexibilidad para almacenar datos no estructurados o semiestructurados.</a:t>
            </a:r>
            <a:endParaRPr lang="en-US" sz="1824" dirty="0"/>
          </a:p>
        </p:txBody>
      </p:sp>
      <p:sp>
        <p:nvSpPr>
          <p:cNvPr id="13" name="Text 10"/>
          <p:cNvSpPr/>
          <p:nvPr/>
        </p:nvSpPr>
        <p:spPr>
          <a:xfrm>
            <a:off x="9658469" y="6045518"/>
            <a:ext cx="3750231" cy="7412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19"/>
              </a:lnSpc>
              <a:buNone/>
            </a:pPr>
            <a:r>
              <a:rPr lang="en-US" sz="182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Combina la estructuración relacional con la orientación a objetos.</a:t>
            </a:r>
            <a:endParaRPr lang="en-US" sz="1824" dirty="0"/>
          </a:p>
        </p:txBody>
      </p:sp>
      <p:sp>
        <p:nvSpPr>
          <p:cNvPr id="14" name="Text 11"/>
          <p:cNvSpPr/>
          <p:nvPr/>
        </p:nvSpPr>
        <p:spPr>
          <a:xfrm>
            <a:off x="1220272" y="7079933"/>
            <a:ext cx="3750231" cy="3706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9"/>
              </a:lnSpc>
              <a:buNone/>
            </a:pPr>
            <a:r>
              <a:rPr lang="en-US" sz="182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SQL</a:t>
            </a:r>
            <a:endParaRPr lang="en-US" sz="1824" dirty="0"/>
          </a:p>
        </p:txBody>
      </p:sp>
      <p:sp>
        <p:nvSpPr>
          <p:cNvPr id="15" name="Text 12"/>
          <p:cNvSpPr/>
          <p:nvPr/>
        </p:nvSpPr>
        <p:spPr>
          <a:xfrm>
            <a:off x="5441275" y="7079933"/>
            <a:ext cx="3746421" cy="3706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9"/>
              </a:lnSpc>
              <a:buNone/>
            </a:pPr>
            <a:r>
              <a:rPr lang="en-US" sz="182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JSON, XML</a:t>
            </a:r>
            <a:endParaRPr lang="en-US" sz="1824" dirty="0"/>
          </a:p>
        </p:txBody>
      </p:sp>
      <p:sp>
        <p:nvSpPr>
          <p:cNvPr id="16" name="Text 13"/>
          <p:cNvSpPr/>
          <p:nvPr/>
        </p:nvSpPr>
        <p:spPr>
          <a:xfrm>
            <a:off x="9658469" y="7079933"/>
            <a:ext cx="3750231" cy="3706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9"/>
              </a:lnSpc>
              <a:buNone/>
            </a:pPr>
            <a:r>
              <a:rPr lang="en-US" sz="182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ORM</a:t>
            </a:r>
            <a:endParaRPr lang="en-US" sz="1824" dirty="0"/>
          </a:p>
        </p:txBody>
      </p:sp>
      <p:pic>
        <p:nvPicPr>
          <p:cNvPr id="1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06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85580" y="3250883"/>
            <a:ext cx="11059239" cy="12651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82"/>
              </a:lnSpc>
              <a:buNone/>
            </a:pPr>
            <a:r>
              <a:rPr lang="en-US" sz="3985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Definición de Sistema de Gestión de Bases de Datos (SGBD)</a:t>
            </a:r>
            <a:endParaRPr lang="en-US" sz="3985" dirty="0"/>
          </a:p>
        </p:txBody>
      </p:sp>
      <p:sp>
        <p:nvSpPr>
          <p:cNvPr id="6" name="Text 3"/>
          <p:cNvSpPr/>
          <p:nvPr/>
        </p:nvSpPr>
        <p:spPr>
          <a:xfrm>
            <a:off x="1785580" y="4819650"/>
            <a:ext cx="11059239" cy="323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1"/>
              </a:lnSpc>
              <a:buNone/>
            </a:pPr>
            <a:r>
              <a:rPr lang="en-US" sz="159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 SGBD es un software que permite la creación, gestión y acceso a las bases de datos.</a:t>
            </a:r>
            <a:endParaRPr lang="en-US" sz="1594" dirty="0"/>
          </a:p>
        </p:txBody>
      </p:sp>
      <p:sp>
        <p:nvSpPr>
          <p:cNvPr id="7" name="Shape 4"/>
          <p:cNvSpPr/>
          <p:nvPr/>
        </p:nvSpPr>
        <p:spPr>
          <a:xfrm>
            <a:off x="1785580" y="5371267"/>
            <a:ext cx="3551515" cy="2138005"/>
          </a:xfrm>
          <a:prstGeom prst="roundRect">
            <a:avLst>
              <a:gd name="adj" fmla="val 2841"/>
            </a:avLst>
          </a:prstGeom>
          <a:solidFill>
            <a:srgbClr val="F6F0E4"/>
          </a:solidFill>
          <a:ln/>
        </p:spPr>
      </p:sp>
      <p:sp>
        <p:nvSpPr>
          <p:cNvPr id="8" name="Text 5"/>
          <p:cNvSpPr/>
          <p:nvPr/>
        </p:nvSpPr>
        <p:spPr>
          <a:xfrm>
            <a:off x="1987987" y="5573673"/>
            <a:ext cx="2530673" cy="316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1"/>
              </a:lnSpc>
              <a:buNone/>
            </a:pPr>
            <a:r>
              <a:rPr lang="en-US" sz="1993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Creación</a:t>
            </a:r>
            <a:endParaRPr lang="en-US" sz="1993" dirty="0"/>
          </a:p>
        </p:txBody>
      </p:sp>
      <p:sp>
        <p:nvSpPr>
          <p:cNvPr id="9" name="Text 6"/>
          <p:cNvSpPr/>
          <p:nvPr/>
        </p:nvSpPr>
        <p:spPr>
          <a:xfrm>
            <a:off x="1987987" y="6011466"/>
            <a:ext cx="3146703" cy="971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1"/>
              </a:lnSpc>
              <a:buNone/>
            </a:pPr>
            <a:r>
              <a:rPr lang="en-US" sz="159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Permite definir la estructura de la base de datos, incluyendo las tablas, las columnas y las relaciones.</a:t>
            </a:r>
            <a:endParaRPr lang="en-US" sz="1594" dirty="0"/>
          </a:p>
        </p:txBody>
      </p:sp>
      <p:sp>
        <p:nvSpPr>
          <p:cNvPr id="10" name="Shape 7"/>
          <p:cNvSpPr/>
          <p:nvPr/>
        </p:nvSpPr>
        <p:spPr>
          <a:xfrm>
            <a:off x="5539502" y="5371267"/>
            <a:ext cx="3551515" cy="2138005"/>
          </a:xfrm>
          <a:prstGeom prst="roundRect">
            <a:avLst>
              <a:gd name="adj" fmla="val 2841"/>
            </a:avLst>
          </a:prstGeom>
          <a:solidFill>
            <a:srgbClr val="F6F0E4"/>
          </a:solidFill>
          <a:ln/>
        </p:spPr>
      </p:sp>
      <p:sp>
        <p:nvSpPr>
          <p:cNvPr id="11" name="Text 8"/>
          <p:cNvSpPr/>
          <p:nvPr/>
        </p:nvSpPr>
        <p:spPr>
          <a:xfrm>
            <a:off x="5741908" y="5573673"/>
            <a:ext cx="2530673" cy="316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1"/>
              </a:lnSpc>
              <a:buNone/>
            </a:pPr>
            <a:r>
              <a:rPr lang="en-US" sz="1993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Gestión</a:t>
            </a:r>
            <a:endParaRPr lang="en-US" sz="1993" dirty="0"/>
          </a:p>
        </p:txBody>
      </p:sp>
      <p:sp>
        <p:nvSpPr>
          <p:cNvPr id="12" name="Text 9"/>
          <p:cNvSpPr/>
          <p:nvPr/>
        </p:nvSpPr>
        <p:spPr>
          <a:xfrm>
            <a:off x="5741908" y="6011466"/>
            <a:ext cx="3146703" cy="1295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1"/>
              </a:lnSpc>
              <a:buNone/>
            </a:pPr>
            <a:r>
              <a:rPr lang="en-US" sz="159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Proporciona herramientas para administrar la base de datos, incluyendo la adición, modificación y eliminación de datos.</a:t>
            </a:r>
            <a:endParaRPr lang="en-US" sz="1594" dirty="0"/>
          </a:p>
        </p:txBody>
      </p:sp>
      <p:sp>
        <p:nvSpPr>
          <p:cNvPr id="13" name="Shape 10"/>
          <p:cNvSpPr/>
          <p:nvPr/>
        </p:nvSpPr>
        <p:spPr>
          <a:xfrm>
            <a:off x="9293423" y="5371267"/>
            <a:ext cx="3551515" cy="2138005"/>
          </a:xfrm>
          <a:prstGeom prst="roundRect">
            <a:avLst>
              <a:gd name="adj" fmla="val 2841"/>
            </a:avLst>
          </a:prstGeom>
          <a:solidFill>
            <a:srgbClr val="F6F0E4"/>
          </a:solidFill>
          <a:ln/>
        </p:spPr>
      </p:sp>
      <p:sp>
        <p:nvSpPr>
          <p:cNvPr id="14" name="Text 11"/>
          <p:cNvSpPr/>
          <p:nvPr/>
        </p:nvSpPr>
        <p:spPr>
          <a:xfrm>
            <a:off x="9495830" y="5573673"/>
            <a:ext cx="2530673" cy="316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1"/>
              </a:lnSpc>
              <a:buNone/>
            </a:pPr>
            <a:r>
              <a:rPr lang="en-US" sz="1993" dirty="0">
                <a:solidFill>
                  <a:srgbClr val="124E73"/>
                </a:solidFill>
                <a:latin typeface="MuseoModerno" pitchFamily="34" charset="0"/>
                <a:ea typeface="MuseoModerno" pitchFamily="34" charset="-122"/>
                <a:cs typeface="MuseoModerno" pitchFamily="34" charset="-120"/>
              </a:rPr>
              <a:t>Acceso</a:t>
            </a:r>
            <a:endParaRPr lang="en-US" sz="1993" dirty="0"/>
          </a:p>
        </p:txBody>
      </p:sp>
      <p:sp>
        <p:nvSpPr>
          <p:cNvPr id="15" name="Text 12"/>
          <p:cNvSpPr/>
          <p:nvPr/>
        </p:nvSpPr>
        <p:spPr>
          <a:xfrm>
            <a:off x="9495830" y="6011466"/>
            <a:ext cx="3146703" cy="1295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1"/>
              </a:lnSpc>
              <a:buNone/>
            </a:pPr>
            <a:r>
              <a:rPr lang="en-US" sz="1594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Permite a los usuarios acceder a la información almacenada en la base de datos mediante lenguajes de consulta.</a:t>
            </a:r>
            <a:endParaRPr lang="en-US" sz="1594" dirty="0"/>
          </a:p>
        </p:txBody>
      </p:sp>
      <p:pic>
        <p:nvPicPr>
          <p:cNvPr id="1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817</Words>
  <Application>Microsoft Office PowerPoint</Application>
  <PresentationFormat>Personalizado</PresentationFormat>
  <Paragraphs>122</Paragraphs>
  <Slides>18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Arial</vt:lpstr>
      <vt:lpstr>Calibri</vt:lpstr>
      <vt:lpstr>MuseoModerno</vt:lpstr>
      <vt:lpstr>Source Sans Pro</vt:lpstr>
      <vt:lpstr>Times New Roman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Fernandez Enrique</cp:lastModifiedBy>
  <cp:revision>5</cp:revision>
  <dcterms:created xsi:type="dcterms:W3CDTF">2024-07-06T21:37:10Z</dcterms:created>
  <dcterms:modified xsi:type="dcterms:W3CDTF">2024-07-08T14:48:08Z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c2ff57e-bb39-4db3-8365-241a9e7d2fcd_Enabled">
    <vt:lpwstr>true</vt:lpwstr>
  </property>
  <property fmtid="{D5CDD505-2E9C-101B-9397-08002B2CF9AE}" pid="3" name="MSIP_Label_ac2ff57e-bb39-4db3-8365-241a9e7d2fcd_SetDate">
    <vt:lpwstr>2024-07-08T13:45:21Z</vt:lpwstr>
  </property>
  <property fmtid="{D5CDD505-2E9C-101B-9397-08002B2CF9AE}" pid="4" name="MSIP_Label_ac2ff57e-bb39-4db3-8365-241a9e7d2fcd_Method">
    <vt:lpwstr>Standard</vt:lpwstr>
  </property>
  <property fmtid="{D5CDD505-2E9C-101B-9397-08002B2CF9AE}" pid="5" name="MSIP_Label_ac2ff57e-bb39-4db3-8365-241a9e7d2fcd_Name">
    <vt:lpwstr>-Uso interno</vt:lpwstr>
  </property>
  <property fmtid="{D5CDD505-2E9C-101B-9397-08002B2CF9AE}" pid="6" name="MSIP_Label_ac2ff57e-bb39-4db3-8365-241a9e7d2fcd_SiteId">
    <vt:lpwstr>99d6b2c5-1dda-4246-b042-ef21eb53f345</vt:lpwstr>
  </property>
  <property fmtid="{D5CDD505-2E9C-101B-9397-08002B2CF9AE}" pid="7" name="MSIP_Label_ac2ff57e-bb39-4db3-8365-241a9e7d2fcd_ActionId">
    <vt:lpwstr>e4e02fc0-12d5-4aa4-ab85-67cc92e57abe</vt:lpwstr>
  </property>
  <property fmtid="{D5CDD505-2E9C-101B-9397-08002B2CF9AE}" pid="8" name="MSIP_Label_ac2ff57e-bb39-4db3-8365-241a9e7d2fcd_ContentBits">
    <vt:lpwstr>0</vt:lpwstr>
  </property>
</Properties>
</file>